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6" r:id="rId1"/>
  </p:sldMasterIdLst>
  <p:notesMasterIdLst>
    <p:notesMasterId r:id="rId20"/>
  </p:notesMasterIdLst>
  <p:sldIdLst>
    <p:sldId id="256" r:id="rId2"/>
    <p:sldId id="274" r:id="rId3"/>
    <p:sldId id="257" r:id="rId4"/>
    <p:sldId id="258" r:id="rId5"/>
    <p:sldId id="272" r:id="rId6"/>
    <p:sldId id="259" r:id="rId7"/>
    <p:sldId id="260" r:id="rId8"/>
    <p:sldId id="276" r:id="rId9"/>
    <p:sldId id="277" r:id="rId10"/>
    <p:sldId id="275" r:id="rId11"/>
    <p:sldId id="268" r:id="rId12"/>
    <p:sldId id="267" r:id="rId13"/>
    <p:sldId id="269" r:id="rId14"/>
    <p:sldId id="273" r:id="rId15"/>
    <p:sldId id="264" r:id="rId16"/>
    <p:sldId id="270" r:id="rId17"/>
    <p:sldId id="262" r:id="rId18"/>
    <p:sldId id="26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91" autoAdjust="0"/>
    <p:restoredTop sz="70415" autoAdjust="0"/>
  </p:normalViewPr>
  <p:slideViewPr>
    <p:cSldViewPr snapToGrid="0">
      <p:cViewPr varScale="1">
        <p:scale>
          <a:sx n="54" d="100"/>
          <a:sy n="54" d="100"/>
        </p:scale>
        <p:origin x="25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53D5D3-5525-49AE-9C51-5F83ECD50400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B12FCC-7F19-45FA-938D-E7A7EC0F91C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47040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Define the core message or hypothesis of your project.  </a:t>
            </a:r>
          </a:p>
          <a:p>
            <a:r>
              <a:rPr lang="en-US" dirty="0"/>
              <a:t>* Describe the questions you asked, and _why_ you asked them </a:t>
            </a:r>
          </a:p>
          <a:p>
            <a:r>
              <a:rPr lang="en-US" dirty="0"/>
              <a:t> * Describe whether you were able to answer these questions to your satisfaction, and briefly summarize your findings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33739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* Describe the exploration and cleanup process  </a:t>
            </a:r>
          </a:p>
          <a:p>
            <a:r>
              <a:rPr lang="en-US" dirty="0"/>
              <a:t>* Discuss insights you had while exploring the data that you didn't anticipate  </a:t>
            </a:r>
          </a:p>
          <a:p>
            <a:r>
              <a:rPr lang="en-US" dirty="0"/>
              <a:t>* Discuss any problems that arose after exploring the data, and how you resolved them  </a:t>
            </a:r>
          </a:p>
          <a:p>
            <a:r>
              <a:rPr lang="en-US" dirty="0"/>
              <a:t>* Present and discuss interesting figures developed during exploration,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8603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* Discuss the steps you took to analyze the data and answer each question you asked in your proposal  </a:t>
            </a:r>
          </a:p>
          <a:p>
            <a:r>
              <a:rPr lang="en-US" dirty="0"/>
              <a:t>* Present and discuss interesting figures developed during analysis, ideally with the help of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75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27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528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/>
              <a:t>Exprected</a:t>
            </a:r>
            <a:r>
              <a:rPr lang="en-US" dirty="0"/>
              <a:t> to find(positive): that critiques and user have different rating </a:t>
            </a:r>
            <a:r>
              <a:rPr lang="en-US" dirty="0" err="1"/>
              <a:t>sysems</a:t>
            </a:r>
            <a:r>
              <a:rPr lang="en-US" dirty="0"/>
              <a:t> for what makes a movie good or not.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4364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0ACEC">
                  <a:lumMod val="75000"/>
                </a:srgbClr>
              </a:buClr>
              <a:buSzPct val="145000"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rbel" panose="020B0503020204020204"/>
                <a:ea typeface="+mn-ea"/>
                <a:cs typeface="+mn-cs"/>
              </a:rPr>
              <a:t>Is the a niche runtime that makes the most money? Does runtime effect peoples pleasure at the movies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340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Discuss any difficulties that arose, and how you dealt with them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Discuss any additional questions that came up, but which you didn't have time to answer: What would you research next, if you had two more weeks?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Originally we were doing a project on yelp dataset but after experiencing difficulties with both the excel and JSON versions of the dataset we unanimously agreed to moved on to another project.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Data was limited:</a:t>
            </a:r>
          </a:p>
          <a:p>
            <a:r>
              <a:rPr lang="en-US" dirty="0"/>
              <a:t>Our next research question was do these results/rankings stand true across all major user voting websites (</a:t>
            </a:r>
            <a:r>
              <a:rPr lang="en-US" dirty="0" err="1"/>
              <a:t>rottentomatos</a:t>
            </a:r>
            <a:r>
              <a:rPr lang="en-US" dirty="0"/>
              <a:t>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B12FCC-7F19-45FA-938D-E7A7EC0F91C9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1592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032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419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4415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696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51333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9692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986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3872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02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3875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10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688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9538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7235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697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7026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557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618C667-02A2-4A75-BDB2-26F0C76C597D}" type="datetimeFigureOut">
              <a:rPr lang="en-US" smtClean="0"/>
              <a:pPr/>
              <a:t>1/24/2019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573BA7D4-0540-4C5C-8BB2-7FD642D13AD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72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7" r:id="rId1"/>
    <p:sldLayoutId id="2147483798" r:id="rId2"/>
    <p:sldLayoutId id="2147483799" r:id="rId3"/>
    <p:sldLayoutId id="2147483800" r:id="rId4"/>
    <p:sldLayoutId id="2147483801" r:id="rId5"/>
    <p:sldLayoutId id="2147483802" r:id="rId6"/>
    <p:sldLayoutId id="2147483803" r:id="rId7"/>
    <p:sldLayoutId id="2147483804" r:id="rId8"/>
    <p:sldLayoutId id="2147483805" r:id="rId9"/>
    <p:sldLayoutId id="2147483806" r:id="rId10"/>
    <p:sldLayoutId id="2147483807" r:id="rId11"/>
    <p:sldLayoutId id="2147483808" r:id="rId12"/>
    <p:sldLayoutId id="2147483809" r:id="rId13"/>
    <p:sldLayoutId id="2147483810" r:id="rId14"/>
    <p:sldLayoutId id="2147483811" r:id="rId15"/>
    <p:sldLayoutId id="2147483812" r:id="rId16"/>
    <p:sldLayoutId id="2147483813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11" Type="http://schemas.openxmlformats.org/officeDocument/2006/relationships/image" Target="../media/image30.jpeg"/><Relationship Id="rId5" Type="http://schemas.openxmlformats.org/officeDocument/2006/relationships/image" Target="../media/image24.jpeg"/><Relationship Id="rId15" Type="http://schemas.openxmlformats.org/officeDocument/2006/relationships/image" Target="../media/image34.pn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jpe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jpeg"/><Relationship Id="rId11" Type="http://schemas.openxmlformats.org/officeDocument/2006/relationships/image" Target="../media/image43.png"/><Relationship Id="rId5" Type="http://schemas.openxmlformats.org/officeDocument/2006/relationships/image" Target="../media/image37.jpe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6.jpeg"/><Relationship Id="rId9" Type="http://schemas.openxmlformats.org/officeDocument/2006/relationships/image" Target="../media/image41.jpeg"/><Relationship Id="rId1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20D79-F35A-4A85-A270-D427CAE05B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15588" y="2235200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tx1"/>
                </a:solidFill>
                <a:latin typeface="Baskerville Old Face" panose="02020602080505020303" pitchFamily="18" charset="0"/>
              </a:rPr>
              <a:t>An insightful look at IMDB data from 2006 and 2016</a:t>
            </a:r>
            <a:br>
              <a:rPr lang="en-US" dirty="0">
                <a:solidFill>
                  <a:schemeClr val="tx1"/>
                </a:solidFill>
              </a:rPr>
            </a:b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CAAD73-54EA-4633-80D6-6F006E00E1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29840" y="3908021"/>
            <a:ext cx="9144000" cy="572397"/>
          </a:xfrm>
        </p:spPr>
        <p:txBody>
          <a:bodyPr>
            <a:normAutofit/>
          </a:bodyPr>
          <a:lstStyle/>
          <a:p>
            <a:r>
              <a:rPr lang="en-US" dirty="0"/>
              <a:t>Team Members: </a:t>
            </a:r>
            <a:r>
              <a:rPr lang="en-US" dirty="0" err="1"/>
              <a:t>Mahtab</a:t>
            </a:r>
            <a:r>
              <a:rPr lang="en-US" dirty="0"/>
              <a:t> </a:t>
            </a:r>
            <a:r>
              <a:rPr lang="en-US" dirty="0" err="1"/>
              <a:t>Karimipour</a:t>
            </a:r>
            <a:r>
              <a:rPr lang="en-US" dirty="0"/>
              <a:t>, Luke Gonzales, Molly Eskelson</a:t>
            </a:r>
          </a:p>
        </p:txBody>
      </p:sp>
      <p:pic>
        <p:nvPicPr>
          <p:cNvPr id="4" name="Picture 2" descr="D:\profile pictures\IMDb_Header_P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46567" y="4493624"/>
            <a:ext cx="6574429" cy="19403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8682436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C74EEB-85AB-4AF4-8F72-4A88B82784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96" t="20068" r="21911"/>
          <a:stretch/>
        </p:blipFill>
        <p:spPr>
          <a:xfrm>
            <a:off x="609446" y="1569944"/>
            <a:ext cx="5486554" cy="44995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40E731-C29D-41B1-A73F-1D83D3B741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87" t="20068" r="21618"/>
          <a:stretch/>
        </p:blipFill>
        <p:spPr>
          <a:xfrm>
            <a:off x="6579939" y="1560606"/>
            <a:ext cx="5486554" cy="449953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E2C81F8-67EF-498D-9F9A-C215764F1A91}"/>
              </a:ext>
            </a:extLst>
          </p:cNvPr>
          <p:cNvSpPr/>
          <p:nvPr/>
        </p:nvSpPr>
        <p:spPr>
          <a:xfrm>
            <a:off x="8135620" y="931440"/>
            <a:ext cx="26164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lowratedmovies.head</a:t>
            </a:r>
            <a:r>
              <a:rPr lang="en-US" dirty="0"/>
              <a:t>(10)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7E3C31-BB37-4782-9F58-61DB28A291CF}"/>
              </a:ext>
            </a:extLst>
          </p:cNvPr>
          <p:cNvSpPr/>
          <p:nvPr/>
        </p:nvSpPr>
        <p:spPr>
          <a:xfrm>
            <a:off x="1760560" y="931440"/>
            <a:ext cx="2295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Sortedrating.head</a:t>
            </a:r>
            <a:r>
              <a:rPr lang="en-US" dirty="0"/>
              <a:t>(10)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5613B7-648E-4A4A-98F7-B75BADCE79AA}"/>
              </a:ext>
            </a:extLst>
          </p:cNvPr>
          <p:cNvSpPr/>
          <p:nvPr/>
        </p:nvSpPr>
        <p:spPr>
          <a:xfrm>
            <a:off x="4981848" y="41025"/>
            <a:ext cx="265489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3"/>
                </a:solidFill>
                <a:effectLst/>
              </a:rPr>
              <a:t>Ranking</a:t>
            </a:r>
          </a:p>
        </p:txBody>
      </p:sp>
    </p:spTree>
    <p:extLst>
      <p:ext uri="{BB962C8B-B14F-4D97-AF65-F5344CB8AC3E}">
        <p14:creationId xmlns:p14="http://schemas.microsoft.com/office/powerpoint/2010/main" val="39698703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BAA82B72-6BE4-4C34-8DCB-7B015AB8F5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220979"/>
            <a:ext cx="1554480" cy="155448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B4043CB-80CF-4E47-B88D-FC1278CEA32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1978144"/>
            <a:ext cx="1623822" cy="1623822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43BE50-6327-4E96-A3FA-B0136C86829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9" y="3804651"/>
            <a:ext cx="1623822" cy="1623822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EA1A8BFC-6784-4956-B2B8-0A83E682D48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685" y="4979289"/>
            <a:ext cx="1217867" cy="1623822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356F6FEF-E22C-4053-908D-3BDEF748BE4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425" y="4987291"/>
            <a:ext cx="1217867" cy="16238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71A3314-1C70-4467-8CD4-0146DE082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9801" y="1354891"/>
            <a:ext cx="10018713" cy="1752599"/>
          </a:xfrm>
        </p:spPr>
        <p:txBody>
          <a:bodyPr/>
          <a:lstStyle/>
          <a:p>
            <a:r>
              <a:rPr lang="en-US" strike="sngStrike" dirty="0"/>
              <a:t>Top actors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EE9E42-DC9A-4757-995F-7D3D7512EC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9174" y="2886128"/>
            <a:ext cx="10018713" cy="3124201"/>
          </a:xfrm>
        </p:spPr>
        <p:txBody>
          <a:bodyPr/>
          <a:lstStyle/>
          <a:p>
            <a:pPr marL="0" indent="0">
              <a:buNone/>
            </a:pPr>
            <a:r>
              <a:rPr lang="en-US" sz="4000" b="1" dirty="0"/>
              <a:t>Busiest actors </a:t>
            </a:r>
          </a:p>
          <a:p>
            <a:pPr marL="457200" lvl="1" indent="0">
              <a:buNone/>
            </a:pPr>
            <a:r>
              <a:rPr lang="en-US" b="1" dirty="0"/>
              <a:t>	</a:t>
            </a:r>
            <a:r>
              <a:rPr lang="en-US" dirty="0"/>
              <a:t>in this 10 year span.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1" y="220979"/>
            <a:ext cx="1554480" cy="15544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1" y="1978144"/>
            <a:ext cx="1623822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1" y="3804651"/>
            <a:ext cx="1623822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83" y="151636"/>
            <a:ext cx="1195540" cy="1623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7483" y="1978144"/>
            <a:ext cx="1082548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8486" y="3804651"/>
            <a:ext cx="1618427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17" y="4979289"/>
            <a:ext cx="1217867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857" y="4987291"/>
            <a:ext cx="1217867" cy="1623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178" y="5013206"/>
            <a:ext cx="2400612" cy="15979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7593" y="4973572"/>
            <a:ext cx="1216300" cy="1623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0" name="Rectangle 19"/>
          <p:cNvSpPr/>
          <p:nvPr/>
        </p:nvSpPr>
        <p:spPr>
          <a:xfrm>
            <a:off x="1234178" y="953472"/>
            <a:ext cx="534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84262" y="2767021"/>
            <a:ext cx="53732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sp>
        <p:nvSpPr>
          <p:cNvPr id="24" name="Rectangle 23"/>
          <p:cNvSpPr/>
          <p:nvPr/>
        </p:nvSpPr>
        <p:spPr>
          <a:xfrm>
            <a:off x="1220420" y="4419038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3</a:t>
            </a:r>
          </a:p>
        </p:txBody>
      </p:sp>
      <p:sp>
        <p:nvSpPr>
          <p:cNvPr id="25" name="Rectangle 24"/>
          <p:cNvSpPr/>
          <p:nvPr/>
        </p:nvSpPr>
        <p:spPr>
          <a:xfrm>
            <a:off x="10957699" y="861548"/>
            <a:ext cx="55656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4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0917215" y="2706831"/>
            <a:ext cx="52931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11194320" y="4644757"/>
            <a:ext cx="572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238286" y="5665684"/>
            <a:ext cx="496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7</a:t>
            </a:r>
          </a:p>
        </p:txBody>
      </p:sp>
      <p:sp>
        <p:nvSpPr>
          <p:cNvPr id="29" name="Rectangle 28"/>
          <p:cNvSpPr/>
          <p:nvPr/>
        </p:nvSpPr>
        <p:spPr>
          <a:xfrm>
            <a:off x="4755492" y="5822066"/>
            <a:ext cx="57580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8</a:t>
            </a:r>
          </a:p>
        </p:txBody>
      </p:sp>
      <p:sp>
        <p:nvSpPr>
          <p:cNvPr id="30" name="Rectangle 29"/>
          <p:cNvSpPr/>
          <p:nvPr/>
        </p:nvSpPr>
        <p:spPr>
          <a:xfrm>
            <a:off x="7250958" y="5697690"/>
            <a:ext cx="572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9</a:t>
            </a:r>
          </a:p>
        </p:txBody>
      </p:sp>
      <p:sp>
        <p:nvSpPr>
          <p:cNvPr id="31" name="Rectangle 30"/>
          <p:cNvSpPr/>
          <p:nvPr/>
        </p:nvSpPr>
        <p:spPr>
          <a:xfrm>
            <a:off x="8505890" y="5822066"/>
            <a:ext cx="89800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10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A8B5CBF-DEE5-4A66-A68C-087E753B8E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551496"/>
              </p:ext>
            </p:extLst>
          </p:nvPr>
        </p:nvGraphicFramePr>
        <p:xfrm>
          <a:off x="5857876" y="388576"/>
          <a:ext cx="3604476" cy="3839462"/>
        </p:xfrm>
        <a:graphic>
          <a:graphicData uri="http://schemas.openxmlformats.org/drawingml/2006/table">
            <a:tbl>
              <a:tblPr firstRow="1" firstCol="1" bandRow="1">
                <a:tableStyleId>{3C2FFA5D-87B4-456A-9821-1D502468CF0F}</a:tableStyleId>
              </a:tblPr>
              <a:tblGrid>
                <a:gridCol w="2253933">
                  <a:extLst>
                    <a:ext uri="{9D8B030D-6E8A-4147-A177-3AD203B41FA5}">
                      <a16:colId xmlns:a16="http://schemas.microsoft.com/office/drawing/2014/main" val="1553164752"/>
                    </a:ext>
                  </a:extLst>
                </a:gridCol>
                <a:gridCol w="1350543">
                  <a:extLst>
                    <a:ext uri="{9D8B030D-6E8A-4147-A177-3AD203B41FA5}">
                      <a16:colId xmlns:a16="http://schemas.microsoft.com/office/drawing/2014/main" val="313266243"/>
                    </a:ext>
                  </a:extLst>
                </a:gridCol>
              </a:tblGrid>
              <a:tr h="65220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Actors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dirty="0">
                          <a:effectLst/>
                        </a:rPr>
                        <a:t>movies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626347797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Christian Bale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11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1126217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Mark Wahlberg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11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52535197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Will Smith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64036036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Denzel Washington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74746610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Brad Pitt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24594919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Leonardo DiCaprio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1740844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Jake Gyllenhaal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64966733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Adam Sandler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991009556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Johnny Depp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>
                          <a:effectLst/>
                        </a:rPr>
                        <a:t>8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07892530"/>
                  </a:ext>
                </a:extLst>
              </a:tr>
              <a:tr h="31872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Tom Hanks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b="1" dirty="0">
                          <a:effectLst/>
                        </a:rPr>
                        <a:t>8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49414190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A3EF1CB7-C3F8-48F1-983C-06B288483FDE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316194" y="1262483"/>
            <a:ext cx="371888" cy="4084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B87E2E-579B-4D26-A833-56612ED708E5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407957" y="3052774"/>
            <a:ext cx="371888" cy="40846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A5784AA-1760-47F3-843D-1973B6C8FAC6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360454" y="5920736"/>
            <a:ext cx="353599" cy="54868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01CAC96-007C-44CF-8CF4-5E49529B25FF}"/>
              </a:ext>
            </a:extLst>
          </p:cNvPr>
          <p:cNvSpPr/>
          <p:nvPr/>
        </p:nvSpPr>
        <p:spPr>
          <a:xfrm>
            <a:off x="1215205" y="4548196"/>
            <a:ext cx="537327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5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2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CAC09FB-134D-4A9A-9FA6-50BECC445F76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000107" y="939992"/>
            <a:ext cx="536494" cy="92057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B1AA94-5A28-445C-969A-838AA13F6FA9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944122" y="2854446"/>
            <a:ext cx="536494" cy="920576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7A93039-BD6C-4512-BE67-F0BCC1E186ED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277190" y="4569928"/>
            <a:ext cx="536494" cy="920576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401D32CF-0B1D-406F-84D0-994C99FC27D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3226047" y="5780291"/>
            <a:ext cx="536494" cy="920576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C9242592-552C-4B61-A1CA-BECEE90F6D03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785396" y="5824820"/>
            <a:ext cx="536494" cy="920576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96FBFD5-007C-45DF-94AA-B320A0DC0584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042113" y="5996365"/>
            <a:ext cx="353599" cy="548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50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2C07D-C610-416A-8909-2104592D77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382" y="-184499"/>
            <a:ext cx="10018713" cy="1752599"/>
          </a:xfrm>
        </p:spPr>
        <p:txBody>
          <a:bodyPr/>
          <a:lstStyle/>
          <a:p>
            <a:r>
              <a:rPr lang="en-US" dirty="0"/>
              <a:t>Top ten directors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8EA05B-1FF7-4FDA-9B73-4E321BF2A6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337208" y="1660175"/>
            <a:ext cx="4607188" cy="576262"/>
          </a:xfrm>
        </p:spPr>
        <p:txBody>
          <a:bodyPr/>
          <a:lstStyle/>
          <a:p>
            <a:r>
              <a:rPr lang="en-US" sz="2000" dirty="0"/>
              <a:t>The list of directors that made the most movies in 10 years period.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18BAB-6083-4DE8-9827-0399E7B165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7209811" y="1660175"/>
            <a:ext cx="3963888" cy="41543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3CB463-916F-4B6C-8636-8E8FC4E00E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983" y="176982"/>
            <a:ext cx="1391118" cy="13911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246A13A-7C7F-414B-95C0-DC32FB8ABDD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116" y="1660176"/>
            <a:ext cx="1073984" cy="17292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F64DC53-7AF9-4B9E-B765-ADCCAC17EBF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9" r="20240"/>
          <a:stretch/>
        </p:blipFill>
        <p:spPr>
          <a:xfrm>
            <a:off x="1821983" y="1675023"/>
            <a:ext cx="1778000" cy="17144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9D6071E-675B-4688-8B6B-1BA00FE760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88" r="27928"/>
          <a:stretch/>
        </p:blipFill>
        <p:spPr>
          <a:xfrm>
            <a:off x="3727381" y="1660175"/>
            <a:ext cx="1069262" cy="171192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FF3381D-B8B4-4220-A086-DE1FFD1426F7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4" r="22641"/>
          <a:stretch/>
        </p:blipFill>
        <p:spPr>
          <a:xfrm>
            <a:off x="5008936" y="1837340"/>
            <a:ext cx="1154159" cy="1493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C8F662-4A1A-47AD-932C-E517F79E020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72" y="3705362"/>
            <a:ext cx="1301750" cy="162718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4A6424B-1F08-48CE-9D2E-1AE8C48607C2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09" r="24464"/>
          <a:stretch/>
        </p:blipFill>
        <p:spPr>
          <a:xfrm>
            <a:off x="5826781" y="3737361"/>
            <a:ext cx="1180905" cy="17145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AA7D106-DDF5-45C7-BA05-14B993F6F08A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401500" y="3737361"/>
            <a:ext cx="1309167" cy="193928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85AC091-D490-4816-8DA0-FBC3A55C4FF2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900830" y="3678731"/>
            <a:ext cx="1345122" cy="199254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B7676CE-9E6E-4189-952B-CF2CF7B2D467}"/>
              </a:ext>
            </a:extLst>
          </p:cNvPr>
          <p:cNvSpPr/>
          <p:nvPr/>
        </p:nvSpPr>
        <p:spPr>
          <a:xfrm>
            <a:off x="3580328" y="751693"/>
            <a:ext cx="53412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47665E1-EC3E-447E-B37C-B93BC6F771F6}"/>
              </a:ext>
            </a:extLst>
          </p:cNvPr>
          <p:cNvSpPr/>
          <p:nvPr/>
        </p:nvSpPr>
        <p:spPr>
          <a:xfrm>
            <a:off x="1212223" y="2658267"/>
            <a:ext cx="5373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205908-B426-4112-B339-7EC37A9A8B6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234191" y="2916279"/>
            <a:ext cx="365792" cy="4073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3AC1C65-20B4-4B71-B91D-9951CE4EA210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4389335" y="2934927"/>
            <a:ext cx="365792" cy="414564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1A7AAFD2-CCFE-4DA9-8B89-1BEBF473E64B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691129" y="2842274"/>
            <a:ext cx="365792" cy="414564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8700B5-7DF5-43FC-BB2D-CFC099AD6A2F}"/>
              </a:ext>
            </a:extLst>
          </p:cNvPr>
          <p:cNvSpPr/>
          <p:nvPr/>
        </p:nvSpPr>
        <p:spPr>
          <a:xfrm>
            <a:off x="815169" y="4409220"/>
            <a:ext cx="52931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3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0EECA3A-3A0C-41EB-8956-7CB59B59BCC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61085" y="4777327"/>
            <a:ext cx="524301" cy="920576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A71D633-035C-436B-90C0-D4CDA0F9AF11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206179" y="4767617"/>
            <a:ext cx="524301" cy="92057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E9CA3FE-2F3D-437E-98C9-C4BC53A26380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543684" y="4496458"/>
            <a:ext cx="524301" cy="920576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214AE6A-3A8F-4B54-BB0F-5DE8D14D18FE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546250" y="3673052"/>
            <a:ext cx="1205741" cy="1786074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6F4805B-D75F-4A40-BA0D-7A751B1382E7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149120" y="4538550"/>
            <a:ext cx="524301" cy="92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04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5516A-D7CC-43CB-8BEE-50D1D44C9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5943" y="-339751"/>
            <a:ext cx="10018713" cy="1752599"/>
          </a:xfrm>
        </p:spPr>
        <p:txBody>
          <a:bodyPr/>
          <a:lstStyle/>
          <a:p>
            <a:r>
              <a:rPr lang="en-US" dirty="0"/>
              <a:t>Genre by count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50BEDB-1119-4E6A-A460-7B75ACF18062}"/>
              </a:ext>
            </a:extLst>
          </p:cNvPr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64295" y="1059227"/>
            <a:ext cx="7102478" cy="5798773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69BCF5-4709-44BD-870A-77FAC2ED93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8420" y="1059227"/>
            <a:ext cx="3596271" cy="558954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5561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E19664-51B6-4875-9BF6-5892BB19B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 score VS ranking</a:t>
            </a:r>
            <a:br>
              <a:rPr lang="en-US" dirty="0"/>
            </a:br>
            <a:r>
              <a:rPr lang="en-US" dirty="0"/>
              <a:t>critic V users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7DE511D0-4BB8-4BC0-A14A-F01AF8C04A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88" y="2352152"/>
            <a:ext cx="6202349" cy="4134899"/>
          </a:xfrm>
        </p:spPr>
      </p:pic>
    </p:spTree>
    <p:extLst>
      <p:ext uri="{BB962C8B-B14F-4D97-AF65-F5344CB8AC3E}">
        <p14:creationId xmlns:p14="http://schemas.microsoft.com/office/powerpoint/2010/main" val="3953651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A2899-8B20-4779-848B-C69897720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T-test findings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AB2160-6DB8-42FF-A5F8-BD581C81F8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Because the p value was less than </a:t>
            </a:r>
            <a:r>
              <a:rPr lang="el-GR" dirty="0"/>
              <a:t>α</a:t>
            </a:r>
            <a:r>
              <a:rPr lang="en-US" dirty="0"/>
              <a:t> </a:t>
            </a:r>
          </a:p>
          <a:p>
            <a:r>
              <a:rPr lang="en-US" dirty="0"/>
              <a:t>Able to reject the null</a:t>
            </a:r>
          </a:p>
          <a:p>
            <a:r>
              <a:rPr lang="en-US" dirty="0"/>
              <a:t>Rating and meta score are not the same.</a:t>
            </a:r>
          </a:p>
          <a:p>
            <a:r>
              <a:rPr lang="en-US" dirty="0"/>
              <a:t>critiques and user have different rating systems for what makes a movie good or not.</a:t>
            </a:r>
          </a:p>
        </p:txBody>
      </p:sp>
    </p:spTree>
    <p:extLst>
      <p:ext uri="{BB962C8B-B14F-4D97-AF65-F5344CB8AC3E}">
        <p14:creationId xmlns:p14="http://schemas.microsoft.com/office/powerpoint/2010/main" val="30397402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76906-6036-4FAA-8735-998EB6986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903" y="-186745"/>
            <a:ext cx="10018713" cy="839217"/>
          </a:xfrm>
        </p:spPr>
        <p:txBody>
          <a:bodyPr/>
          <a:lstStyle/>
          <a:p>
            <a:r>
              <a:rPr lang="en-US" dirty="0"/>
              <a:t>Runtime vs Revenue by Rating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D7A71-2F0A-4578-ACFE-579B9BC03B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930" y="5234676"/>
            <a:ext cx="10018713" cy="3124201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 descr="C:\Users\lukgo\AppData\Local\Microsoft\Windows\INetCache\Content.MSO\5CCFAA17.tmp">
            <a:extLst>
              <a:ext uri="{FF2B5EF4-FFF2-40B4-BE49-F238E27FC236}">
                <a16:creationId xmlns:a16="http://schemas.microsoft.com/office/drawing/2014/main" id="{B4C0D6DD-A2BC-4495-8AE5-1FF80352179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03" y="3951779"/>
            <a:ext cx="3225395" cy="2598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5" name="Picture 4" descr="C:\Users\lukgo\AppData\Local\Microsoft\Windows\INetCache\Content.MSO\2C58F33D.tmp">
            <a:extLst>
              <a:ext uri="{FF2B5EF4-FFF2-40B4-BE49-F238E27FC236}">
                <a16:creationId xmlns:a16="http://schemas.microsoft.com/office/drawing/2014/main" id="{674D069F-43B0-45E9-851D-9BB2772F6C0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904" y="754926"/>
            <a:ext cx="3225395" cy="259899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F29FC7-55AF-4067-871F-4D16C14B7E2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44" y="3897503"/>
            <a:ext cx="3119845" cy="264114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A7CD811-14FD-40B1-8660-BEAE2339E2A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45" y="684646"/>
            <a:ext cx="3119845" cy="26526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8" name="Picture 7" descr="C:\Users\lukgo\AppData\Local\Microsoft\Windows\INetCache\Content.MSO\FDEBE3BF.tmp">
            <a:extLst>
              <a:ext uri="{FF2B5EF4-FFF2-40B4-BE49-F238E27FC236}">
                <a16:creationId xmlns:a16="http://schemas.microsoft.com/office/drawing/2014/main" id="{DEA6AF8E-D139-41E1-8C4A-4E730F4C799A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4348" y="3833257"/>
            <a:ext cx="3225395" cy="276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0" name="Picture 9" descr="C:\Users\lukgo\AppData\Local\Microsoft\Windows\INetCache\Content.MSO\61736325.tmp">
            <a:extLst>
              <a:ext uri="{FF2B5EF4-FFF2-40B4-BE49-F238E27FC236}">
                <a16:creationId xmlns:a16="http://schemas.microsoft.com/office/drawing/2014/main" id="{C32DBB00-8E75-47AA-BFC4-C41D32165289}"/>
              </a:ext>
            </a:extLst>
          </p:cNvPr>
          <p:cNvPicPr/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4032" y="626165"/>
            <a:ext cx="3225395" cy="271115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0AFAEE6-B4D1-4EC9-AE27-5825673EFA67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671762" y="3256692"/>
            <a:ext cx="2609314" cy="64623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09471546-F55F-4F0F-88C4-3BC7BD6FF747}"/>
              </a:ext>
            </a:extLst>
          </p:cNvPr>
          <p:cNvSpPr/>
          <p:nvPr/>
        </p:nvSpPr>
        <p:spPr>
          <a:xfrm>
            <a:off x="5361953" y="3224169"/>
            <a:ext cx="2585964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000" b="1" cap="none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Animation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D29B28F-A985-445E-B025-67848FE3216D}"/>
              </a:ext>
            </a:extLst>
          </p:cNvPr>
          <p:cNvSpPr/>
          <p:nvPr/>
        </p:nvSpPr>
        <p:spPr>
          <a:xfrm>
            <a:off x="9379278" y="3189617"/>
            <a:ext cx="171553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Drama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A054AB-741C-45BD-B8B4-E6BEAB3AFE7C}"/>
              </a:ext>
            </a:extLst>
          </p:cNvPr>
          <p:cNvSpPr/>
          <p:nvPr/>
        </p:nvSpPr>
        <p:spPr>
          <a:xfrm rot="16200000">
            <a:off x="3671701" y="1671503"/>
            <a:ext cx="21312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40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Runtime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EF6B0E2-B7CD-4C5E-9389-AC34B85E0925}"/>
              </a:ext>
            </a:extLst>
          </p:cNvPr>
          <p:cNvSpPr/>
          <p:nvPr/>
        </p:nvSpPr>
        <p:spPr>
          <a:xfrm rot="16200000">
            <a:off x="3367035" y="4972997"/>
            <a:ext cx="27405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sz="2400" b="1" spc="50" dirty="0">
                <a:ln w="9525" cmpd="sng">
                  <a:solidFill>
                    <a:srgbClr val="30ACEC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rgbClr val="30ACEC">
                      <a:alpha val="40000"/>
                    </a:srgbClr>
                  </a:glow>
                </a:effectLst>
              </a:rPr>
              <a:t>Revenue (millions)</a:t>
            </a:r>
          </a:p>
        </p:txBody>
      </p:sp>
    </p:spTree>
    <p:extLst>
      <p:ext uri="{BB962C8B-B14F-4D97-AF65-F5344CB8AC3E}">
        <p14:creationId xmlns:p14="http://schemas.microsoft.com/office/powerpoint/2010/main" val="375496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013B88-EE22-48BC-959D-568A3BCBD3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691137" y="142074"/>
            <a:ext cx="10018713" cy="1752599"/>
          </a:xfrm>
        </p:spPr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8048C-61CF-4D7E-A1AD-C643133DE5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6461" y="2878880"/>
            <a:ext cx="4611690" cy="31242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Our data was limited.</a:t>
            </a:r>
          </a:p>
          <a:p>
            <a:r>
              <a:rPr lang="en-US" dirty="0"/>
              <a:t>How are movie genres categorized?</a:t>
            </a:r>
          </a:p>
          <a:p>
            <a:r>
              <a:rPr lang="en-US" dirty="0"/>
              <a:t>Our next research question was do these results/rankings stand true across all major user voting websites (rotten tomatoes, Fandango, etc.)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33738" y="207930"/>
            <a:ext cx="2028825" cy="114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33738" y="1542243"/>
            <a:ext cx="2009775" cy="12382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256237" y="1312154"/>
            <a:ext cx="1981200" cy="9715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380062" y="180975"/>
            <a:ext cx="1857375" cy="10096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411F7B7-EF5D-492B-B745-A461AFA5A2E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227" t="44423" r="43957" b="16251"/>
          <a:stretch/>
        </p:blipFill>
        <p:spPr>
          <a:xfrm>
            <a:off x="8308750" y="2428063"/>
            <a:ext cx="3771900" cy="269700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05904A1-659F-499B-A191-2A75F4002713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988" t="33611" r="41168" b="44583"/>
          <a:stretch/>
        </p:blipFill>
        <p:spPr>
          <a:xfrm>
            <a:off x="6564085" y="5255369"/>
            <a:ext cx="5516565" cy="149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630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0799D-5F0D-4A91-9783-F19C91184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Questions</a:t>
            </a:r>
            <a:br>
              <a:rPr lang="en-US" b="1" dirty="0"/>
            </a:b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21287" y="1780031"/>
            <a:ext cx="3087690" cy="454670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3584" y="1779964"/>
            <a:ext cx="3139440" cy="45467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01431" y="1780031"/>
            <a:ext cx="3064448" cy="454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020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D:\profile pictures\imdb copy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2192000" cy="7269763"/>
          </a:xfrm>
          <a:prstGeom prst="rect">
            <a:avLst/>
          </a:prstGeom>
          <a:noFill/>
        </p:spPr>
      </p:pic>
      <p:sp>
        <p:nvSpPr>
          <p:cNvPr id="5" name="Rectangle 4"/>
          <p:cNvSpPr/>
          <p:nvPr/>
        </p:nvSpPr>
        <p:spPr>
          <a:xfrm>
            <a:off x="-1801067" y="5450644"/>
            <a:ext cx="11312973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</a:rPr>
              <a:t>An insightful look at IMDB </a:t>
            </a:r>
          </a:p>
          <a:p>
            <a:pPr algn="ctr"/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skerville Old Face" panose="02020602080505020303" pitchFamily="18" charset="0"/>
              </a:rPr>
              <a:t>                         data from 2006 and 2016</a:t>
            </a:r>
            <a:endParaRPr lang="en-US" sz="3200" b="1" cap="none" spc="100" dirty="0">
              <a:ln w="18000">
                <a:solidFill>
                  <a:schemeClr val="accent1">
                    <a:satMod val="200000"/>
                    <a:tint val="72000"/>
                  </a:schemeClr>
                </a:solidFill>
                <a:prstDash val="solid"/>
              </a:ln>
              <a:solidFill>
                <a:schemeClr val="bg1">
                  <a:lumMod val="95000"/>
                </a:schemeClr>
              </a:solidFill>
              <a:effectLst>
                <a:outerShdw blurRad="25000" dist="20000" dir="16020000" algn="tl">
                  <a:schemeClr val="accent1">
                    <a:satMod val="200000"/>
                    <a:shade val="1000"/>
                    <a:alpha val="6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A4F9-3628-47C5-8FB2-B518BE829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&amp; 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BA960E-0BC0-4E6A-A2C0-FBCCEFE034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1" y="1866899"/>
            <a:ext cx="10018713" cy="3124201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How do people define a good  movie? What is a good movie?</a:t>
            </a:r>
          </a:p>
          <a:p>
            <a:endParaRPr lang="en-US" dirty="0"/>
          </a:p>
          <a:p>
            <a:r>
              <a:rPr lang="en-US" dirty="0"/>
              <a:t>Our project is to uncover patterns between movies released from 2006 and 2016 and their genres, critic scores, revenue, actors, directors, year, runtime minutes, rating, votes, and </a:t>
            </a:r>
            <a:r>
              <a:rPr lang="en-US" dirty="0" err="1"/>
              <a:t>metascore</a:t>
            </a:r>
            <a:r>
              <a:rPr lang="en-US" dirty="0"/>
              <a:t>. As the data allows.</a:t>
            </a:r>
          </a:p>
          <a:p>
            <a:pPr marL="457200" indent="-457200">
              <a:buFont typeface="+mj-lt"/>
              <a:buAutoNum type="arabicPeriod"/>
            </a:pPr>
            <a:r>
              <a:rPr lang="en-US" strike="sngStrike" dirty="0"/>
              <a:t>We did not answer our questions to our satisfaction. As we feel there are still questions to be answered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794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05026D-DDD0-4D05-8B21-C6DF47DB5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&amp;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46430B-4368-43FE-A423-D96AB9961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4310" y="2066545"/>
            <a:ext cx="10018713" cy="4017264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How much revenue do movies make per a </a:t>
            </a:r>
            <a:r>
              <a:rPr lang="en-US" dirty="0" err="1"/>
              <a:t>genre?year</a:t>
            </a:r>
            <a:r>
              <a:rPr lang="en-US" dirty="0"/>
              <a:t>?</a:t>
            </a:r>
          </a:p>
          <a:p>
            <a:pPr lvl="0"/>
            <a:r>
              <a:rPr lang="en-US" dirty="0"/>
              <a:t>What are the best/top 15 movies according to revenue? Year?</a:t>
            </a:r>
          </a:p>
          <a:p>
            <a:pPr lvl="0"/>
            <a:r>
              <a:rPr lang="en-US" dirty="0"/>
              <a:t>What is the average rating for movies? (by each genre?) then what would be a good or bad movie rating score (rating vs </a:t>
            </a:r>
            <a:r>
              <a:rPr lang="en-US" dirty="0" err="1"/>
              <a:t>metascore</a:t>
            </a:r>
            <a:r>
              <a:rPr lang="en-US" dirty="0"/>
              <a:t>)?</a:t>
            </a:r>
          </a:p>
          <a:p>
            <a:pPr lvl="0"/>
            <a:r>
              <a:rPr lang="en-US" dirty="0"/>
              <a:t>Does the length of run time effect a movies rating?</a:t>
            </a:r>
          </a:p>
          <a:p>
            <a:pPr lvl="0"/>
            <a:r>
              <a:rPr lang="en-US" dirty="0"/>
              <a:t>Is there a relationship between a movies revenue and the rating users give it?</a:t>
            </a:r>
          </a:p>
          <a:p>
            <a:pPr lvl="0"/>
            <a:r>
              <a:rPr lang="en-US" dirty="0"/>
              <a:t>Analyzing the difference between meta score(critiques) and users(rating) (check)</a:t>
            </a:r>
          </a:p>
          <a:p>
            <a:pPr lvl="0"/>
            <a:r>
              <a:rPr lang="en-US" dirty="0"/>
              <a:t>Who are the top directors and actors- actors and directors show up in the most films in this 10 year span (check)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0952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2743" y="-411779"/>
            <a:ext cx="10018713" cy="1752599"/>
          </a:xfrm>
        </p:spPr>
        <p:txBody>
          <a:bodyPr/>
          <a:lstStyle/>
          <a:p>
            <a:r>
              <a:rPr lang="en-US" dirty="0"/>
              <a:t>Data set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5555079" y="766503"/>
            <a:ext cx="6356378" cy="5502145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lang="en-US" dirty="0"/>
          </a:p>
          <a:p>
            <a:pPr lvl="1"/>
            <a:r>
              <a:rPr lang="en-US" sz="1800" dirty="0"/>
              <a:t>Rank-Movie rank order</a:t>
            </a:r>
          </a:p>
          <a:p>
            <a:pPr lvl="1"/>
            <a:r>
              <a:rPr lang="en-US" sz="1800" dirty="0"/>
              <a:t>Title-The title of the film</a:t>
            </a:r>
          </a:p>
          <a:p>
            <a:pPr lvl="1"/>
            <a:r>
              <a:rPr lang="en-US" sz="1800" dirty="0"/>
              <a:t>Genre-A comma-separated list of genres used to classify the film</a:t>
            </a:r>
          </a:p>
          <a:p>
            <a:pPr lvl="1"/>
            <a:r>
              <a:rPr lang="en-US" sz="1800" dirty="0"/>
              <a:t>Description-Brief one-sentence movie summary</a:t>
            </a:r>
          </a:p>
          <a:p>
            <a:pPr lvl="1"/>
            <a:r>
              <a:rPr lang="en-US" sz="1800" dirty="0"/>
              <a:t>Director-The name of the film's director</a:t>
            </a:r>
          </a:p>
          <a:p>
            <a:pPr lvl="1"/>
            <a:r>
              <a:rPr lang="en-US" sz="1800" dirty="0"/>
              <a:t>Actors-A comma-separated list of the main stars of the film</a:t>
            </a:r>
          </a:p>
          <a:p>
            <a:pPr lvl="1"/>
            <a:r>
              <a:rPr lang="en-US" sz="1800" dirty="0"/>
              <a:t>Year-The year that the film released as an integer.</a:t>
            </a:r>
          </a:p>
          <a:p>
            <a:pPr lvl="1"/>
            <a:r>
              <a:rPr lang="en-US" sz="1800" dirty="0"/>
              <a:t>Runtime (Minutes)-The duration of the film in minutes.</a:t>
            </a:r>
          </a:p>
          <a:p>
            <a:pPr lvl="1"/>
            <a:r>
              <a:rPr lang="en-US" sz="1800" dirty="0"/>
              <a:t>Rating-User rating for the movie 0-10</a:t>
            </a:r>
          </a:p>
          <a:p>
            <a:pPr lvl="1"/>
            <a:r>
              <a:rPr lang="en-US" sz="1800" dirty="0"/>
              <a:t>Votes-Number of votes</a:t>
            </a:r>
          </a:p>
          <a:p>
            <a:pPr lvl="1"/>
            <a:r>
              <a:rPr lang="en-US" sz="1800" dirty="0"/>
              <a:t>Revenue (Millions-)Movie revenue in millions</a:t>
            </a:r>
          </a:p>
          <a:p>
            <a:pPr lvl="1"/>
            <a:r>
              <a:rPr lang="en-US" sz="1800" dirty="0" err="1"/>
              <a:t>Metascore</a:t>
            </a:r>
            <a:r>
              <a:rPr lang="en-US" sz="1800" dirty="0"/>
              <a:t>-An aggregated average of critic scores. Values are between 0 and 100. Higher scores represent positive reviews.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>
          <a:xfrm>
            <a:off x="1568162" y="464522"/>
            <a:ext cx="3785487" cy="3962399"/>
          </a:xfrm>
        </p:spPr>
        <p:txBody>
          <a:bodyPr>
            <a:normAutofit fontScale="70000" lnSpcReduction="20000"/>
          </a:bodyPr>
          <a:lstStyle/>
          <a:p>
            <a:pPr fontAlgn="base"/>
            <a:r>
              <a:rPr lang="en-US" sz="3600" dirty="0"/>
              <a:t>Here's a data set of 1,000 </a:t>
            </a:r>
            <a:r>
              <a:rPr lang="en-US" sz="5700" b="1" dirty="0">
                <a:latin typeface="Forte" panose="03060902040502070203" pitchFamily="66" charset="0"/>
              </a:rPr>
              <a:t>“most popular” </a:t>
            </a:r>
            <a:r>
              <a:rPr lang="en-US" sz="3600" dirty="0"/>
              <a:t>movies on IMDB in the last 10 years. The data fields included are:</a:t>
            </a:r>
          </a:p>
          <a:p>
            <a:pPr fontAlgn="base"/>
            <a:r>
              <a:rPr lang="en-US" sz="3600" dirty="0"/>
              <a:t>Title, Genre, Description, Director, Actors, Year, Runtime, Rating, Votes, Revenue, </a:t>
            </a:r>
            <a:r>
              <a:rPr lang="en-US" sz="3600" dirty="0" err="1"/>
              <a:t>Metascrore</a:t>
            </a:r>
            <a:endParaRPr lang="en-US" sz="3600" dirty="0"/>
          </a:p>
          <a:p>
            <a:pPr fontAlgn="base"/>
            <a:endParaRPr lang="en-US" sz="3600" dirty="0"/>
          </a:p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2468880" y="6294773"/>
            <a:ext cx="2113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/>
            <a:r>
              <a:rPr lang="en-US" dirty="0"/>
              <a:t>Source- Kaggle.com</a:t>
            </a:r>
          </a:p>
        </p:txBody>
      </p:sp>
      <p:pic>
        <p:nvPicPr>
          <p:cNvPr id="2050" name="Picture 2" descr="D:\profile pictures\IMDb_Header_P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5215" y="4036422"/>
            <a:ext cx="4405688" cy="13002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912617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C2E1A-2756-41D3-883E-3EF580A340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5215" y="319087"/>
            <a:ext cx="10018713" cy="588167"/>
          </a:xfrm>
        </p:spPr>
        <p:txBody>
          <a:bodyPr>
            <a:normAutofit fontScale="90000"/>
          </a:bodyPr>
          <a:lstStyle/>
          <a:p>
            <a:r>
              <a:rPr lang="en-US" dirty="0"/>
              <a:t>Data Cleanup &amp; Exploration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89AB94-630A-4DF0-A70B-DE42CD65CF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82464" y="1031080"/>
            <a:ext cx="10018713" cy="3124201"/>
          </a:xfrm>
        </p:spPr>
        <p:txBody>
          <a:bodyPr/>
          <a:lstStyle/>
          <a:p>
            <a:r>
              <a:rPr lang="en-US" dirty="0"/>
              <a:t>Split up columns actor and genre using python</a:t>
            </a:r>
          </a:p>
          <a:p>
            <a:r>
              <a:rPr lang="en-US" dirty="0" err="1"/>
              <a:t>Groupby</a:t>
            </a:r>
            <a:r>
              <a:rPr lang="en-US" dirty="0"/>
              <a:t> on columns such as genre and Revenue</a:t>
            </a:r>
          </a:p>
          <a:p>
            <a:r>
              <a:rPr lang="en-US" dirty="0"/>
              <a:t>dictionary</a:t>
            </a:r>
          </a:p>
          <a:p>
            <a:r>
              <a:rPr lang="en-US" dirty="0"/>
              <a:t>Sorted and query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7F19D2-905F-4B79-8B9C-A9264A6368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437" t="42212" r="50001" b="5432"/>
          <a:stretch/>
        </p:blipFill>
        <p:spPr>
          <a:xfrm>
            <a:off x="1533525" y="3081338"/>
            <a:ext cx="3238500" cy="34575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FD37B99-F2FF-4F79-BEEC-E7EF1151A1F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50" t="26203" r="22422" b="40913"/>
          <a:stretch/>
        </p:blipFill>
        <p:spPr>
          <a:xfrm>
            <a:off x="5673325" y="2343149"/>
            <a:ext cx="6257925" cy="21717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2958E49-F9FF-4A81-B863-BABFCFBED9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1182" t="38750" r="43750" b="53209"/>
          <a:stretch/>
        </p:blipFill>
        <p:spPr>
          <a:xfrm>
            <a:off x="6664520" y="5089924"/>
            <a:ext cx="4275536" cy="53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35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440C9-1381-4BB1-98B5-1960D5999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8636" y="0"/>
            <a:ext cx="10018713" cy="685800"/>
          </a:xfrm>
        </p:spPr>
        <p:txBody>
          <a:bodyPr>
            <a:normAutofit fontScale="90000"/>
          </a:bodyPr>
          <a:lstStyle/>
          <a:p>
            <a:r>
              <a:rPr lang="en-US" dirty="0"/>
              <a:t>Interesting Figures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97B8B44-C4AB-4D7B-9F41-3E937254A7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312" t="22501" r="21484" b="-11455"/>
          <a:stretch/>
        </p:blipFill>
        <p:spPr>
          <a:xfrm>
            <a:off x="1362269" y="579596"/>
            <a:ext cx="7591375" cy="70073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B829FE-9FF8-4398-AF2E-329393C96A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670" y="685800"/>
            <a:ext cx="975896" cy="1405417"/>
          </a:xfrm>
          <a:prstGeom prst="rect">
            <a:avLst/>
          </a:prstGeom>
        </p:spPr>
      </p:pic>
      <p:pic>
        <p:nvPicPr>
          <p:cNvPr id="1028" name="Picture 4" descr="Image result for ma vie de courgette">
            <a:extLst>
              <a:ext uri="{FF2B5EF4-FFF2-40B4-BE49-F238E27FC236}">
                <a16:creationId xmlns:a16="http://schemas.microsoft.com/office/drawing/2014/main" id="{D358B6F3-6EF4-4E90-A41A-3CA6B90024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9054" y="2235429"/>
            <a:ext cx="975896" cy="1395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Star Wars: Episode VII - The Force Awakens">
            <a:extLst>
              <a:ext uri="{FF2B5EF4-FFF2-40B4-BE49-F238E27FC236}">
                <a16:creationId xmlns:a16="http://schemas.microsoft.com/office/drawing/2014/main" id="{C32CA235-2B0A-4E43-B9B5-6D3BB08E0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439" y="3756115"/>
            <a:ext cx="1091127" cy="1507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A Kind of Murder">
            <a:extLst>
              <a:ext uri="{FF2B5EF4-FFF2-40B4-BE49-F238E27FC236}">
                <a16:creationId xmlns:a16="http://schemas.microsoft.com/office/drawing/2014/main" id="{6CC12371-BFE0-4FB4-8F83-BC2AC249F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0961" y="5514368"/>
            <a:ext cx="785594" cy="1164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5932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A46208F-9C70-42B4-8466-B52D42DD2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96257" y="726464"/>
            <a:ext cx="975445" cy="1463167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E648355-6F2E-4B9D-921F-83AC2EEEDC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058" t="24181" r="23739" b="39"/>
          <a:stretch/>
        </p:blipFill>
        <p:spPr>
          <a:xfrm>
            <a:off x="1350390" y="241271"/>
            <a:ext cx="7793610" cy="60129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5E87C56-C8EC-4C4A-A159-9295E1609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029" y="5155621"/>
            <a:ext cx="877900" cy="1304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81AADB-EE82-441E-8DC3-CCB71DBEDE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9898" y="3815391"/>
            <a:ext cx="804742" cy="11644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D005B1-1192-47F8-B2EF-5A0FB3B038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9898" y="2365424"/>
            <a:ext cx="871804" cy="1274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069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41DD8-2A07-4CD9-AA0B-E0EF45AA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097B594-B4E6-4AE2-81CE-39044D1DF4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429" y="1810140"/>
            <a:ext cx="9333338" cy="36596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ABB188-5B7B-4865-AA21-696112DC9D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39749" y="2335285"/>
            <a:ext cx="877900" cy="13046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E71C31-432F-4A1C-A3CB-87DCCB18E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98770" y="4238775"/>
            <a:ext cx="963251" cy="1426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17487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Parallax">
      <a:dk1>
        <a:sysClr val="windowText" lastClr="000000"/>
      </a:dk1>
      <a:lt1>
        <a:sysClr val="window" lastClr="FFFFFF"/>
      </a:lt1>
      <a:dk2>
        <a:srgbClr val="212121"/>
      </a:dk2>
      <a:lt2>
        <a:srgbClr val="CDD0D1"/>
      </a:lt2>
      <a:accent1>
        <a:srgbClr val="30ACEC"/>
      </a:accent1>
      <a:accent2>
        <a:srgbClr val="80C34F"/>
      </a:accent2>
      <a:accent3>
        <a:srgbClr val="E29D3E"/>
      </a:accent3>
      <a:accent4>
        <a:srgbClr val="D64A3B"/>
      </a:accent4>
      <a:accent5>
        <a:srgbClr val="D64787"/>
      </a:accent5>
      <a:accent6>
        <a:srgbClr val="A666E1"/>
      </a:accent6>
      <a:hlink>
        <a:srgbClr val="3085ED"/>
      </a:hlink>
      <a:folHlink>
        <a:srgbClr val="82B6F4"/>
      </a:folHlink>
    </a:clrScheme>
    <a:fontScheme name="Parallax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TM03457496[[fn=Parallax]]</Template>
  <TotalTime>624</TotalTime>
  <Words>877</Words>
  <Application>Microsoft Office PowerPoint</Application>
  <PresentationFormat>Widescreen</PresentationFormat>
  <Paragraphs>131</Paragraphs>
  <Slides>18</Slides>
  <Notes>8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Baskerville Old Face</vt:lpstr>
      <vt:lpstr>Calibri</vt:lpstr>
      <vt:lpstr>Corbel</vt:lpstr>
      <vt:lpstr>Forte</vt:lpstr>
      <vt:lpstr>Parallax</vt:lpstr>
      <vt:lpstr>An insightful look at IMDB data from 2006 and 2016 </vt:lpstr>
      <vt:lpstr>PowerPoint Presentation</vt:lpstr>
      <vt:lpstr>Motivation &amp; Summary</vt:lpstr>
      <vt:lpstr>Questions &amp; Data</vt:lpstr>
      <vt:lpstr>Data set</vt:lpstr>
      <vt:lpstr>Data Cleanup &amp; Exploration</vt:lpstr>
      <vt:lpstr>Interesting Figures</vt:lpstr>
      <vt:lpstr>PowerPoint Presentation</vt:lpstr>
      <vt:lpstr>PowerPoint Presentation</vt:lpstr>
      <vt:lpstr>PowerPoint Presentation</vt:lpstr>
      <vt:lpstr>Top actors</vt:lpstr>
      <vt:lpstr>Top ten directors</vt:lpstr>
      <vt:lpstr>Genre by count</vt:lpstr>
      <vt:lpstr>Meta score VS ranking critic V users</vt:lpstr>
      <vt:lpstr>T-test findings</vt:lpstr>
      <vt:lpstr>Runtime vs Revenue by Rating </vt:lpstr>
      <vt:lpstr>Post Mortem</vt:lpstr>
      <vt:lpstr>Questions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insightful look at IMDB data from 2006 and 2016</dc:title>
  <dc:creator>Molly Eskelson</dc:creator>
  <cp:lastModifiedBy>Molly Eskelson</cp:lastModifiedBy>
  <cp:revision>57</cp:revision>
  <dcterms:created xsi:type="dcterms:W3CDTF">2019-01-21T18:08:27Z</dcterms:created>
  <dcterms:modified xsi:type="dcterms:W3CDTF">2019-01-24T12:34:17Z</dcterms:modified>
</cp:coreProperties>
</file>